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1" r:id="rId2"/>
  </p:sldIdLst>
  <p:sldSz cx="38404800" cy="329184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20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 Kuang" initials="Y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2322"/>
    <a:srgbClr val="64666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67" autoAdjust="0"/>
    <p:restoredTop sz="94660"/>
  </p:normalViewPr>
  <p:slideViewPr>
    <p:cSldViewPr snapToGrid="0">
      <p:cViewPr>
        <p:scale>
          <a:sx n="20" d="100"/>
          <a:sy n="20" d="100"/>
        </p:scale>
        <p:origin x="1328" y="576"/>
      </p:cViewPr>
      <p:guideLst>
        <p:guide orient="horz" pos="10368"/>
        <p:guide pos="12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A0C0D-C9F0-8E4A-826B-74E31E926332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B1668-2A71-1F41-8434-F8EB8508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5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1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84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0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7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6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9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0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6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1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6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2D516-ABE7-4040-ABDD-95F8A855D7D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BC7EF-DF1D-46AC-80E1-8C9BC8F02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2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jpg"/><Relationship Id="rId12" Type="http://schemas.openxmlformats.org/officeDocument/2006/relationships/image" Target="../media/image9.jpg"/><Relationship Id="rId13" Type="http://schemas.openxmlformats.org/officeDocument/2006/relationships/image" Target="../media/image10.jpg"/><Relationship Id="rId14" Type="http://schemas.openxmlformats.org/officeDocument/2006/relationships/image" Target="../media/image11.emf"/><Relationship Id="rId15" Type="http://schemas.openxmlformats.org/officeDocument/2006/relationships/image" Target="../media/image12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jpeg"/><Relationship Id="rId6" Type="http://schemas.microsoft.com/office/2007/relationships/hdphoto" Target="../media/hdphoto1.wdp"/><Relationship Id="rId7" Type="http://schemas.openxmlformats.org/officeDocument/2006/relationships/image" Target="../media/image5.PNG"/><Relationship Id="rId8" Type="http://schemas.openxmlformats.org/officeDocument/2006/relationships/image" Target="../media/image6.jpeg"/><Relationship Id="rId9" Type="http://schemas.microsoft.com/office/2007/relationships/hdphoto" Target="../media/hdphoto2.wdp"/><Relationship Id="rId10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0B97EA4-5542-984E-9862-9033F1960A87}"/>
              </a:ext>
            </a:extLst>
          </p:cNvPr>
          <p:cNvSpPr/>
          <p:nvPr/>
        </p:nvSpPr>
        <p:spPr>
          <a:xfrm>
            <a:off x="322488" y="0"/>
            <a:ext cx="37712041" cy="46014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35974" y="2739722"/>
            <a:ext cx="29863923" cy="1442901"/>
          </a:xfrm>
        </p:spPr>
        <p:txBody>
          <a:bodyPr>
            <a:normAutofit/>
          </a:bodyPr>
          <a:lstStyle/>
          <a:p>
            <a:pPr marL="0" indent="0"/>
            <a:r>
              <a:rPr lang="en-US" sz="6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Authors: Vipin Venugopal, Ye Kuang   Advisors: Dr. Bruce Land, Dr. Joseph </a:t>
            </a:r>
            <a:r>
              <a:rPr lang="en-US" sz="6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Skovira</a:t>
            </a:r>
            <a:endParaRPr lang="en-US" sz="6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645" y="1107670"/>
            <a:ext cx="20575621" cy="163121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PIC32 and Raspberry Pi Interface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51972DD-4336-A841-B584-54CB36960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266" y="1224560"/>
            <a:ext cx="12697033" cy="1631216"/>
          </a:xfrm>
          <a:prstGeom prst="rect">
            <a:avLst/>
          </a:prstGeom>
        </p:spPr>
      </p:pic>
      <p:sp>
        <p:nvSpPr>
          <p:cNvPr id="57" name="Text Placeholder 19">
            <a:extLst>
              <a:ext uri="{FF2B5EF4-FFF2-40B4-BE49-F238E27FC236}">
                <a16:creationId xmlns:a16="http://schemas.microsoft.com/office/drawing/2014/main" xmlns="" id="{80EF5CD6-0C73-40A4-9AB5-4F109D3609EE}"/>
              </a:ext>
            </a:extLst>
          </p:cNvPr>
          <p:cNvSpPr txBox="1">
            <a:spLocks/>
          </p:cNvSpPr>
          <p:nvPr/>
        </p:nvSpPr>
        <p:spPr>
          <a:xfrm>
            <a:off x="318402" y="5115900"/>
            <a:ext cx="13370065" cy="2254570"/>
          </a:xfrm>
          <a:prstGeom prst="rect">
            <a:avLst/>
          </a:prstGeom>
          <a:solidFill>
            <a:srgbClr val="C00000"/>
          </a:solidFill>
          <a:ln cap="rnd">
            <a:solidFill>
              <a:srgbClr val="C00000"/>
            </a:solidFill>
            <a:miter lim="800000"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3423514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7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ombine real time PIC32 &amp; powerful </a:t>
            </a:r>
            <a:r>
              <a:rPr lang="en-US" sz="7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Raspberry Pi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FECE90-FCFB-4F29-92C8-4EDEEDD3F67A}"/>
              </a:ext>
            </a:extLst>
          </p:cNvPr>
          <p:cNvSpPr txBox="1"/>
          <p:nvPr/>
        </p:nvSpPr>
        <p:spPr>
          <a:xfrm>
            <a:off x="318401" y="7493115"/>
            <a:ext cx="133700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evelop 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a cross platform system capable of performing real time </a:t>
            </a: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tasks 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Use Embedded Operating System to Enable development 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of software decoupled from the hardware </a:t>
            </a:r>
            <a:endParaRPr lang="en-US" sz="36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mplement 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a final application to demonstrate the system.</a:t>
            </a:r>
          </a:p>
        </p:txBody>
      </p:sp>
      <p:sp>
        <p:nvSpPr>
          <p:cNvPr id="59" name="Text Placeholder 19">
            <a:extLst>
              <a:ext uri="{FF2B5EF4-FFF2-40B4-BE49-F238E27FC236}">
                <a16:creationId xmlns:a16="http://schemas.microsoft.com/office/drawing/2014/main" xmlns="" id="{A68A4DA7-6DAE-4FF3-901A-2A72A101036A}"/>
              </a:ext>
            </a:extLst>
          </p:cNvPr>
          <p:cNvSpPr txBox="1">
            <a:spLocks/>
          </p:cNvSpPr>
          <p:nvPr/>
        </p:nvSpPr>
        <p:spPr>
          <a:xfrm>
            <a:off x="322486" y="12051919"/>
            <a:ext cx="13370065" cy="20046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3423514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 + </a:t>
            </a:r>
            <a:r>
              <a:rPr lang="en-US" sz="72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RPi</a:t>
            </a:r>
            <a:r>
              <a:rPr lang="en-US" sz="7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Real-time + Cool Linux stuff</a:t>
            </a:r>
            <a:endParaRPr lang="en-US" sz="7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348BC2-506D-48CD-8761-F358E84CA07D}"/>
              </a:ext>
            </a:extLst>
          </p:cNvPr>
          <p:cNvSpPr txBox="1"/>
          <p:nvPr/>
        </p:nvSpPr>
        <p:spPr>
          <a:xfrm>
            <a:off x="176960" y="14086557"/>
            <a:ext cx="13370065" cy="558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lvl="1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3600" dirty="0">
                <a:latin typeface="Helvetica" charset="0"/>
                <a:ea typeface="Helvetica" charset="0"/>
                <a:cs typeface="Helvetica" charset="0"/>
              </a:rPr>
              <a:t>PIC32: Real-time input reading, analog interface and output generation</a:t>
            </a:r>
          </a:p>
          <a:p>
            <a:pPr marL="857250" lvl="1" indent="-8572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Raspberry </a:t>
            </a:r>
            <a:r>
              <a:rPr lang="en" sz="3600" dirty="0">
                <a:latin typeface="Helvetica" charset="0"/>
                <a:ea typeface="Helvetica" charset="0"/>
                <a:cs typeface="Helvetica" charset="0"/>
              </a:rPr>
              <a:t>Pi: 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Linux operating system, </a:t>
            </a:r>
            <a:r>
              <a:rPr lang="en" sz="3600" dirty="0">
                <a:latin typeface="Helvetica" charset="0"/>
                <a:ea typeface="Helvetica" charset="0"/>
                <a:cs typeface="Helvetica" charset="0"/>
              </a:rPr>
              <a:t>fast decision making, 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higher level software, </a:t>
            </a:r>
            <a:r>
              <a:rPr lang="en" sz="3600" dirty="0">
                <a:latin typeface="Helvetica" charset="0"/>
                <a:ea typeface="Helvetica" charset="0"/>
                <a:cs typeface="Helvetica" charset="0"/>
              </a:rPr>
              <a:t>user-interface and connectivity</a:t>
            </a:r>
          </a:p>
          <a:p>
            <a:pPr marL="2397557" lvl="1" indent="-685800"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000" dirty="0"/>
          </a:p>
        </p:txBody>
      </p:sp>
      <p:sp>
        <p:nvSpPr>
          <p:cNvPr id="62" name="Text Placeholder 19">
            <a:extLst>
              <a:ext uri="{FF2B5EF4-FFF2-40B4-BE49-F238E27FC236}">
                <a16:creationId xmlns:a16="http://schemas.microsoft.com/office/drawing/2014/main" xmlns="" id="{1891A3A3-FCAB-4BE9-A3CB-BBD27B773D29}"/>
              </a:ext>
            </a:extLst>
          </p:cNvPr>
          <p:cNvSpPr txBox="1">
            <a:spLocks/>
          </p:cNvSpPr>
          <p:nvPr/>
        </p:nvSpPr>
        <p:spPr>
          <a:xfrm>
            <a:off x="14281917" y="21848980"/>
            <a:ext cx="12105275" cy="16084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3423514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PIC32 PCB mates </a:t>
            </a:r>
            <a:r>
              <a:rPr lang="en-US" sz="7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lang="en-US" sz="7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RPi</a:t>
            </a:r>
            <a:endParaRPr lang="en-US" sz="7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Text Placeholder 19">
            <a:extLst>
              <a:ext uri="{FF2B5EF4-FFF2-40B4-BE49-F238E27FC236}">
                <a16:creationId xmlns:a16="http://schemas.microsoft.com/office/drawing/2014/main" xmlns="" id="{A65B607D-3B2C-441F-9BB5-6275CB6DF29E}"/>
              </a:ext>
            </a:extLst>
          </p:cNvPr>
          <p:cNvSpPr txBox="1">
            <a:spLocks/>
          </p:cNvSpPr>
          <p:nvPr/>
        </p:nvSpPr>
        <p:spPr>
          <a:xfrm>
            <a:off x="27052772" y="14526853"/>
            <a:ext cx="10872995" cy="214618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3423514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Proof of concept: Autonomous suitcase</a:t>
            </a:r>
            <a:endParaRPr lang="en-US" sz="7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4719E46E-DB6D-44A1-AC92-015B7FA06012}"/>
              </a:ext>
            </a:extLst>
          </p:cNvPr>
          <p:cNvSpPr txBox="1"/>
          <p:nvPr/>
        </p:nvSpPr>
        <p:spPr>
          <a:xfrm>
            <a:off x="27052772" y="17248021"/>
            <a:ext cx="111126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Built a people following robot with </a:t>
            </a: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the system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Raspberry Pi processes vision information and controls where to go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PIC32 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follows Raspberry Pi’s order and generates PWM to control motors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B3B131C7-2ADB-4909-AC76-2786FE8BD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130" y="600420"/>
            <a:ext cx="3079407" cy="3079407"/>
          </a:xfrm>
          <a:prstGeom prst="rect">
            <a:avLst/>
          </a:prstGeom>
        </p:spPr>
      </p:pic>
      <p:sp>
        <p:nvSpPr>
          <p:cNvPr id="74" name="Text Placeholder 19">
            <a:extLst>
              <a:ext uri="{FF2B5EF4-FFF2-40B4-BE49-F238E27FC236}">
                <a16:creationId xmlns:a16="http://schemas.microsoft.com/office/drawing/2014/main" xmlns="" id="{711F6DE7-031D-47FB-836D-D84AF09037FF}"/>
              </a:ext>
            </a:extLst>
          </p:cNvPr>
          <p:cNvSpPr txBox="1">
            <a:spLocks/>
          </p:cNvSpPr>
          <p:nvPr/>
        </p:nvSpPr>
        <p:spPr>
          <a:xfrm>
            <a:off x="27418534" y="24927553"/>
            <a:ext cx="11234750" cy="16084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3423514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Best of both worlds!</a:t>
            </a:r>
            <a:endParaRPr lang="en-US" sz="7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Text Placeholder 19">
            <a:extLst>
              <a:ext uri="{FF2B5EF4-FFF2-40B4-BE49-F238E27FC236}">
                <a16:creationId xmlns:a16="http://schemas.microsoft.com/office/drawing/2014/main" xmlns="" id="{C7A75AC9-9C1D-4432-82C3-48AB5531CB53}"/>
              </a:ext>
            </a:extLst>
          </p:cNvPr>
          <p:cNvSpPr txBox="1">
            <a:spLocks/>
          </p:cNvSpPr>
          <p:nvPr/>
        </p:nvSpPr>
        <p:spPr>
          <a:xfrm>
            <a:off x="318401" y="17893872"/>
            <a:ext cx="13370065" cy="16084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3423514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RPi</a:t>
            </a:r>
            <a:r>
              <a:rPr lang="en-US" sz="7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7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/>
              </a:rPr>
              <a:t>high speed PIC32</a:t>
            </a:r>
            <a:r>
              <a:rPr lang="en-US" sz="7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 </a:t>
            </a:r>
            <a:endParaRPr lang="en-US" sz="7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236602BA-9D7F-4AF3-ABE0-E1A7D26140F3}"/>
              </a:ext>
            </a:extLst>
          </p:cNvPr>
          <p:cNvSpPr txBox="1"/>
          <p:nvPr/>
        </p:nvSpPr>
        <p:spPr>
          <a:xfrm>
            <a:off x="469645" y="19627807"/>
            <a:ext cx="13218821" cy="4145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Raspberry Pi works as “master”, making decisions and controls PIC32, performs higher level tasks such as image processing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Pic32 works as “slave”, receiving command from Raspberry Pi and performs lower level tasks such as PWM generation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B91A6122-D87B-4D94-8AD1-694192E14E20}"/>
              </a:ext>
            </a:extLst>
          </p:cNvPr>
          <p:cNvGrpSpPr/>
          <p:nvPr/>
        </p:nvGrpSpPr>
        <p:grpSpPr>
          <a:xfrm>
            <a:off x="28575291" y="20387534"/>
            <a:ext cx="9350476" cy="4449740"/>
            <a:chOff x="3826194" y="2027569"/>
            <a:chExt cx="4577467" cy="286569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7860D549-ADC2-4E16-B8FE-3F3FC63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88031" y="2027569"/>
              <a:ext cx="1215630" cy="2039504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xmlns="" id="{C0ACD7F4-7EBF-4A56-9A73-6C99E154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26194" y="3389217"/>
              <a:ext cx="1381919" cy="1504042"/>
            </a:xfrm>
            <a:prstGeom prst="rect">
              <a:avLst/>
            </a:prstGeom>
          </p:spPr>
        </p:pic>
        <p:cxnSp>
          <p:nvCxnSpPr>
            <p:cNvPr id="82" name="Curved Connector 54">
              <a:extLst>
                <a:ext uri="{FF2B5EF4-FFF2-40B4-BE49-F238E27FC236}">
                  <a16:creationId xmlns:a16="http://schemas.microsoft.com/office/drawing/2014/main" xmlns="" id="{FC9F559B-2BC9-4FCC-8141-BE327F4E2950}"/>
                </a:ext>
              </a:extLst>
            </p:cNvPr>
            <p:cNvCxnSpPr/>
            <p:nvPr/>
          </p:nvCxnSpPr>
          <p:spPr>
            <a:xfrm flipV="1">
              <a:off x="5107185" y="3341415"/>
              <a:ext cx="2118048" cy="737119"/>
            </a:xfrm>
            <a:prstGeom prst="curvedConnector3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89F78FB-A51A-4F91-849E-919D504A4A28}"/>
              </a:ext>
            </a:extLst>
          </p:cNvPr>
          <p:cNvSpPr txBox="1"/>
          <p:nvPr/>
        </p:nvSpPr>
        <p:spPr>
          <a:xfrm>
            <a:off x="27052772" y="26674747"/>
            <a:ext cx="1098175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The combination of PIC32 and Raspberry Pi makes it possible for building a system with blazing fast low level functionality and a full fledged operating system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The communication 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protocol is universal and flexible, one can build anything with this protocol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The cost of </a:t>
            </a: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the system 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is low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8C7A393-9A76-4CEF-92C9-FC6856A8F2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91" y="24444147"/>
            <a:ext cx="5613645" cy="3718864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xmlns="" id="{6B4B7F80-161B-44F8-9D95-90DF2D83BF6D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797262" y="28011263"/>
            <a:ext cx="2105972" cy="2409468"/>
          </a:xfrm>
          <a:prstGeom prst="bentConnector2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xmlns="" id="{006403B5-3A9D-4EC1-AE2E-FA0597E71437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438490" y="26317426"/>
            <a:ext cx="2689115" cy="2661421"/>
          </a:xfrm>
          <a:prstGeom prst="bentConnector2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8434849-1DA9-4198-8D6E-BD7AE3EF33DC}"/>
              </a:ext>
            </a:extLst>
          </p:cNvPr>
          <p:cNvSpPr txBox="1"/>
          <p:nvPr/>
        </p:nvSpPr>
        <p:spPr>
          <a:xfrm>
            <a:off x="4673754" y="28892832"/>
            <a:ext cx="2624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Command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5ADB2F7-0B8D-4A0F-8146-B6AC2174BA68}"/>
              </a:ext>
            </a:extLst>
          </p:cNvPr>
          <p:cNvSpPr txBox="1"/>
          <p:nvPr/>
        </p:nvSpPr>
        <p:spPr>
          <a:xfrm>
            <a:off x="10113757" y="27289226"/>
            <a:ext cx="2624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Response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668C8BC9-0C42-4CCB-A9C7-C2070AE43DE0}"/>
              </a:ext>
            </a:extLst>
          </p:cNvPr>
          <p:cNvSpPr txBox="1"/>
          <p:nvPr/>
        </p:nvSpPr>
        <p:spPr>
          <a:xfrm>
            <a:off x="7439726" y="24478426"/>
            <a:ext cx="6248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Master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Performs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higher level tasks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062F0CB-696B-47F9-A2B4-2C17F8C76D24}"/>
              </a:ext>
            </a:extLst>
          </p:cNvPr>
          <p:cNvSpPr txBox="1"/>
          <p:nvPr/>
        </p:nvSpPr>
        <p:spPr>
          <a:xfrm>
            <a:off x="1229195" y="30426986"/>
            <a:ext cx="5632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Slave : </a:t>
            </a:r>
            <a:endParaRPr lang="en-US" sz="3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Performs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lower level tasks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AB27E56-1956-44A0-A76F-5320552991DA}"/>
              </a:ext>
            </a:extLst>
          </p:cNvPr>
          <p:cNvSpPr txBox="1"/>
          <p:nvPr/>
        </p:nvSpPr>
        <p:spPr>
          <a:xfrm>
            <a:off x="951156" y="25611245"/>
            <a:ext cx="1269084" cy="1129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F08DF81-37E5-458E-BA41-7B93E7C9C783}"/>
              </a:ext>
            </a:extLst>
          </p:cNvPr>
          <p:cNvSpPr txBox="1"/>
          <p:nvPr/>
        </p:nvSpPr>
        <p:spPr>
          <a:xfrm>
            <a:off x="12358349" y="30823675"/>
            <a:ext cx="1330117" cy="1129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xmlns="" id="{1891A3A3-FCAB-4BE9-A3CB-BBD27B773D29}"/>
              </a:ext>
            </a:extLst>
          </p:cNvPr>
          <p:cNvSpPr txBox="1">
            <a:spLocks/>
          </p:cNvSpPr>
          <p:nvPr/>
        </p:nvSpPr>
        <p:spPr>
          <a:xfrm>
            <a:off x="14325195" y="5053674"/>
            <a:ext cx="12105275" cy="22083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3423514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RPi</a:t>
            </a:r>
            <a:r>
              <a:rPr lang="en-US" sz="7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callable set of PIC32 peripheral control functions</a:t>
            </a:r>
            <a:endParaRPr lang="en-US" sz="7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1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6211" b="25570"/>
          <a:stretch/>
        </p:blipFill>
        <p:spPr>
          <a:xfrm>
            <a:off x="7201093" y="28560381"/>
            <a:ext cx="4693409" cy="325311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2" name="Text Placeholder 19">
            <a:extLst>
              <a:ext uri="{FF2B5EF4-FFF2-40B4-BE49-F238E27FC236}">
                <a16:creationId xmlns:a16="http://schemas.microsoft.com/office/drawing/2014/main" xmlns="" id="{711F6DE7-031D-47FB-836D-D84AF09037FF}"/>
              </a:ext>
            </a:extLst>
          </p:cNvPr>
          <p:cNvSpPr txBox="1">
            <a:spLocks/>
          </p:cNvSpPr>
          <p:nvPr/>
        </p:nvSpPr>
        <p:spPr>
          <a:xfrm>
            <a:off x="14695987" y="31403861"/>
            <a:ext cx="11234750" cy="119555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3423514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Thanks to Dr. Bruce Land  &amp; Dr. Joseph </a:t>
            </a:r>
            <a:r>
              <a:rPr lang="en-US" sz="40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Skovira</a:t>
            </a:r>
            <a:r>
              <a:rPr lang="en-US" sz="4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  <a:endParaRPr lang="en-US" sz="4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xmlns="" id="{A65B607D-3B2C-441F-9BB5-6275CB6DF29E}"/>
              </a:ext>
            </a:extLst>
          </p:cNvPr>
          <p:cNvSpPr txBox="1">
            <a:spLocks/>
          </p:cNvSpPr>
          <p:nvPr/>
        </p:nvSpPr>
        <p:spPr>
          <a:xfrm>
            <a:off x="26808295" y="5115900"/>
            <a:ext cx="11234750" cy="133250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3423514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Tested OK </a:t>
            </a:r>
            <a:r>
              <a:rPr lang="en-US" sz="88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✓</a:t>
            </a:r>
            <a:endParaRPr lang="en-US" sz="8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7115134" y="6766236"/>
            <a:ext cx="10770600" cy="7594360"/>
            <a:chOff x="28350703" y="25229580"/>
            <a:chExt cx="6739398" cy="4821284"/>
          </a:xfrm>
        </p:grpSpPr>
        <p:pic>
          <p:nvPicPr>
            <p:cNvPr id="46" name="Google Shape;110;p21"/>
            <p:cNvPicPr preferRelativeResize="0"/>
            <p:nvPr/>
          </p:nvPicPr>
          <p:blipFill rotWithShape="1">
            <a:blip r:embed="rId10">
              <a:alphaModFix/>
            </a:blip>
            <a:srcRect l="14486" t="24329" r="13373" b="6242"/>
            <a:stretch/>
          </p:blipFill>
          <p:spPr>
            <a:xfrm>
              <a:off x="32025449" y="27770771"/>
              <a:ext cx="3064652" cy="2280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111;p21"/>
            <p:cNvPicPr preferRelativeResize="0"/>
            <p:nvPr/>
          </p:nvPicPr>
          <p:blipFill rotWithShape="1">
            <a:blip r:embed="rId11">
              <a:alphaModFix/>
            </a:blip>
            <a:srcRect l="15410" t="16206" r="15797" b="14943"/>
            <a:stretch/>
          </p:blipFill>
          <p:spPr>
            <a:xfrm>
              <a:off x="28444039" y="27804438"/>
              <a:ext cx="3046020" cy="2190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112;p21"/>
            <p:cNvPicPr preferRelativeResize="0"/>
            <p:nvPr/>
          </p:nvPicPr>
          <p:blipFill rotWithShape="1">
            <a:blip r:embed="rId12">
              <a:alphaModFix/>
            </a:blip>
            <a:srcRect l="23716" t="8702" r="41105" b="64829"/>
            <a:stretch/>
          </p:blipFill>
          <p:spPr>
            <a:xfrm>
              <a:off x="28350703" y="25267929"/>
              <a:ext cx="4176482" cy="2389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/>
            <p:cNvSpPr txBox="1"/>
            <p:nvPr/>
          </p:nvSpPr>
          <p:spPr>
            <a:xfrm>
              <a:off x="30034180" y="25229580"/>
              <a:ext cx="25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Helvetica" charset="0"/>
                  <a:ea typeface="Helvetica" charset="0"/>
                  <a:cs typeface="Helvetica" charset="0"/>
                </a:rPr>
                <a:t>Serial Communication</a:t>
              </a:r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8398496" y="28509430"/>
              <a:ext cx="25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latin typeface="Helvetica" charset="0"/>
                  <a:ea typeface="Helvetica" charset="0"/>
                  <a:cs typeface="Helvetica" charset="0"/>
                </a:rPr>
                <a:t>PWM Generation</a:t>
              </a:r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278579" y="28387053"/>
              <a:ext cx="25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latin typeface="Helvetica" charset="0"/>
                  <a:ea typeface="Helvetica" charset="0"/>
                  <a:cs typeface="Helvetica" charset="0"/>
                </a:rPr>
                <a:t>DAC Waveform</a:t>
              </a:r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479187" y="25256630"/>
              <a:ext cx="2545716" cy="1934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" charset="0"/>
                  <a:ea typeface="Helvetica" charset="0"/>
                  <a:cs typeface="Helvetica" charset="0"/>
                </a:rPr>
                <a:t>✔︎ Serial Comm</a:t>
              </a:r>
            </a:p>
            <a:p>
              <a:r>
                <a:rPr lang="en-US" sz="3200" dirty="0">
                  <a:latin typeface="Helvetica" charset="0"/>
                  <a:ea typeface="Helvetica" charset="0"/>
                  <a:cs typeface="Helvetica" charset="0"/>
                </a:rPr>
                <a:t>✔︎ </a:t>
              </a:r>
              <a:r>
                <a:rPr lang="en-US" sz="3200" dirty="0" smtClean="0">
                  <a:latin typeface="Helvetica" charset="0"/>
                  <a:ea typeface="Helvetica" charset="0"/>
                  <a:cs typeface="Helvetica" charset="0"/>
                </a:rPr>
                <a:t>PWM</a:t>
              </a:r>
            </a:p>
            <a:p>
              <a:r>
                <a:rPr lang="en-US" sz="3200" dirty="0">
                  <a:latin typeface="Helvetica" charset="0"/>
                  <a:ea typeface="Helvetica" charset="0"/>
                  <a:cs typeface="Helvetica" charset="0"/>
                </a:rPr>
                <a:t>✔︎ </a:t>
              </a:r>
              <a:r>
                <a:rPr lang="en-US" sz="3200" dirty="0" smtClean="0">
                  <a:latin typeface="Helvetica" charset="0"/>
                  <a:ea typeface="Helvetica" charset="0"/>
                  <a:cs typeface="Helvetica" charset="0"/>
                </a:rPr>
                <a:t>DAC Waveform</a:t>
              </a:r>
            </a:p>
            <a:p>
              <a:r>
                <a:rPr lang="en-US" sz="3200" dirty="0">
                  <a:latin typeface="Helvetica" charset="0"/>
                  <a:ea typeface="Helvetica" charset="0"/>
                  <a:cs typeface="Helvetica" charset="0"/>
                </a:rPr>
                <a:t>✔︎ </a:t>
              </a:r>
              <a:r>
                <a:rPr lang="en-US" sz="3200" dirty="0" smtClean="0">
                  <a:latin typeface="Helvetica" charset="0"/>
                  <a:ea typeface="Helvetica" charset="0"/>
                  <a:cs typeface="Helvetica" charset="0"/>
                </a:rPr>
                <a:t>GPIO Control</a:t>
              </a:r>
            </a:p>
            <a:p>
              <a:r>
                <a:rPr lang="en-US" sz="3200" dirty="0">
                  <a:latin typeface="Helvetica" charset="0"/>
                  <a:ea typeface="Helvetica" charset="0"/>
                  <a:cs typeface="Helvetica" charset="0"/>
                </a:rPr>
                <a:t>✔︎ </a:t>
              </a:r>
              <a:r>
                <a:rPr lang="en-US" sz="3200" dirty="0" smtClean="0">
                  <a:latin typeface="Helvetica" charset="0"/>
                  <a:ea typeface="Helvetica" charset="0"/>
                  <a:cs typeface="Helvetica" charset="0"/>
                </a:rPr>
                <a:t>ADC Sampling</a:t>
              </a:r>
            </a:p>
            <a:p>
              <a:r>
                <a:rPr lang="en-US" sz="3200" dirty="0">
                  <a:latin typeface="Helvetica" charset="0"/>
                  <a:ea typeface="Helvetica" charset="0"/>
                  <a:cs typeface="Helvetica" charset="0"/>
                </a:rPr>
                <a:t>✔︎ </a:t>
              </a:r>
              <a:r>
                <a:rPr lang="en-US" sz="3200" dirty="0" smtClean="0">
                  <a:latin typeface="Helvetica" charset="0"/>
                  <a:ea typeface="Helvetica" charset="0"/>
                  <a:cs typeface="Helvetica" charset="0"/>
                </a:rPr>
                <a:t>Data Transfer</a:t>
              </a:r>
              <a:endParaRPr lang="en-US" sz="3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1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97"/>
            <a:stretch/>
          </p:blipFill>
          <p:spPr>
            <a:xfrm>
              <a:off x="31583395" y="26907841"/>
              <a:ext cx="1432124" cy="1422594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15279659" y="7315552"/>
            <a:ext cx="10651078" cy="5133632"/>
            <a:chOff x="26598414" y="7213297"/>
            <a:chExt cx="10651078" cy="5133632"/>
          </a:xfrm>
        </p:grpSpPr>
        <p:sp>
          <p:nvSpPr>
            <p:cNvPr id="60" name="TextBox 59"/>
            <p:cNvSpPr txBox="1"/>
            <p:nvPr/>
          </p:nvSpPr>
          <p:spPr>
            <a:xfrm>
              <a:off x="26598414" y="7268616"/>
              <a:ext cx="5432462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Read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input 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Write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output 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Set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Value for CHA 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Set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Value for CHB 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Check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Buffer Status </a:t>
              </a: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</a:t>
              </a:r>
              <a:endParaRPr lang="en-US" sz="36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Set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Sample Frequency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602066" y="7213297"/>
              <a:ext cx="4647426" cy="5078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 startAt="8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Start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ADC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 startAt="8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Set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Period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 startAt="8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Generate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PWM 1 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 startAt="8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Generate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PWM 2 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 startAt="8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Read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Buffer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 startAt="8"/>
              </a:pPr>
              <a:r>
                <a:rPr lang="en-US" sz="3600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Write </a:t>
              </a:r>
              <a:r>
                <a:rPr lang="en-US" sz="3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Buffer 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4394936" y="13041122"/>
            <a:ext cx="11851837" cy="8035387"/>
            <a:chOff x="15848224" y="12882345"/>
            <a:chExt cx="8391397" cy="4352659"/>
          </a:xfrm>
        </p:grpSpPr>
        <p:grpSp>
          <p:nvGrpSpPr>
            <p:cNvPr id="140" name="Group 139"/>
            <p:cNvGrpSpPr/>
            <p:nvPr/>
          </p:nvGrpSpPr>
          <p:grpSpPr>
            <a:xfrm>
              <a:off x="17777388" y="12882345"/>
              <a:ext cx="6462233" cy="4352659"/>
              <a:chOff x="17738887" y="12872720"/>
              <a:chExt cx="6462233" cy="4352659"/>
            </a:xfrm>
          </p:grpSpPr>
          <p:pic>
            <p:nvPicPr>
              <p:cNvPr id="150" name="Picture 149"/>
              <p:cNvPicPr>
                <a:picLocks noChangeAspect="1"/>
              </p:cNvPicPr>
              <p:nvPr/>
            </p:nvPicPr>
            <p:blipFill rotWithShape="1">
              <a:blip r:embed="rId14"/>
              <a:srcRect t="5618"/>
              <a:stretch/>
            </p:blipFill>
            <p:spPr>
              <a:xfrm>
                <a:off x="17738887" y="12872720"/>
                <a:ext cx="4552470" cy="3569685"/>
              </a:xfrm>
              <a:prstGeom prst="rect">
                <a:avLst/>
              </a:prstGeom>
            </p:spPr>
          </p:pic>
          <p:grpSp>
            <p:nvGrpSpPr>
              <p:cNvPr id="151" name="Group 150"/>
              <p:cNvGrpSpPr/>
              <p:nvPr/>
            </p:nvGrpSpPr>
            <p:grpSpPr>
              <a:xfrm>
                <a:off x="19081488" y="13444537"/>
                <a:ext cx="5119632" cy="3780842"/>
                <a:chOff x="19081488" y="13444537"/>
                <a:chExt cx="5119632" cy="3780842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19631348" y="16624800"/>
                  <a:ext cx="952812" cy="60057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600" dirty="0" smtClean="0">
                      <a:effectLst/>
                      <a:latin typeface="Helvetica" charset="0"/>
                      <a:ea typeface="Helvetica" charset="0"/>
                      <a:cs typeface="Helvetica" charset="0"/>
                    </a:rPr>
                    <a:t>RPi</a:t>
                  </a:r>
                  <a:endParaRPr lang="en-US" sz="3600" dirty="0">
                    <a:effectLst/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22977792" y="13665517"/>
                  <a:ext cx="1223328" cy="690245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dirty="0">
                      <a:effectLst/>
                      <a:latin typeface="Helvetica" charset="0"/>
                      <a:ea typeface="Helvetica" charset="0"/>
                      <a:cs typeface="Helvetica" charset="0"/>
                    </a:rPr>
                    <a:t>Port Expander</a:t>
                  </a:r>
                </a:p>
              </p:txBody>
            </p: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22290722" y="13776128"/>
                  <a:ext cx="685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H="1">
                  <a:off x="22287547" y="14005289"/>
                  <a:ext cx="685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Rectangle 156"/>
                <p:cNvSpPr/>
                <p:nvPr/>
              </p:nvSpPr>
              <p:spPr>
                <a:xfrm>
                  <a:off x="22969536" y="15069502"/>
                  <a:ext cx="1231583" cy="571500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dirty="0">
                      <a:effectLst/>
                      <a:latin typeface="Helvetica" charset="0"/>
                      <a:ea typeface="Helvetica" charset="0"/>
                      <a:cs typeface="Helvetica" charset="0"/>
                    </a:rPr>
                    <a:t>DAC</a:t>
                  </a:r>
                </a:p>
              </p:txBody>
            </p:sp>
            <p:cxnSp>
              <p:nvCxnSpPr>
                <p:cNvPr id="158" name="Straight Arrow Connector 157"/>
                <p:cNvCxnSpPr/>
                <p:nvPr/>
              </p:nvCxnSpPr>
              <p:spPr>
                <a:xfrm>
                  <a:off x="22290722" y="15299372"/>
                  <a:ext cx="685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Rectangle 158"/>
                <p:cNvSpPr/>
                <p:nvPr/>
              </p:nvSpPr>
              <p:spPr>
                <a:xfrm>
                  <a:off x="22970807" y="15792766"/>
                  <a:ext cx="1230312" cy="571500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dirty="0">
                      <a:effectLst/>
                      <a:latin typeface="Helvetica" charset="0"/>
                      <a:ea typeface="Helvetica" charset="0"/>
                      <a:cs typeface="Helvetica" charset="0"/>
                    </a:rPr>
                    <a:t>RS232 Debug </a:t>
                  </a:r>
                </a:p>
              </p:txBody>
            </p:sp>
            <p:cxnSp>
              <p:nvCxnSpPr>
                <p:cNvPr id="160" name="Elbow Connector 159"/>
                <p:cNvCxnSpPr/>
                <p:nvPr/>
              </p:nvCxnSpPr>
              <p:spPr>
                <a:xfrm>
                  <a:off x="22287547" y="15844837"/>
                  <a:ext cx="687070" cy="111760"/>
                </a:xfrm>
                <a:prstGeom prst="bentConnector3">
                  <a:avLst>
                    <a:gd name="adj1" fmla="val 68733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Elbow Connector 160"/>
                <p:cNvCxnSpPr/>
                <p:nvPr/>
              </p:nvCxnSpPr>
              <p:spPr>
                <a:xfrm rot="10800000">
                  <a:off x="19081488" y="15614967"/>
                  <a:ext cx="3915705" cy="636137"/>
                </a:xfrm>
                <a:prstGeom prst="bentConnector3">
                  <a:avLst>
                    <a:gd name="adj1" fmla="val 64088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Elbow Connector 161"/>
                <p:cNvCxnSpPr/>
                <p:nvPr/>
              </p:nvCxnSpPr>
              <p:spPr>
                <a:xfrm flipV="1">
                  <a:off x="19111716" y="14123353"/>
                  <a:ext cx="3859726" cy="799147"/>
                </a:xfrm>
                <a:prstGeom prst="bentConnector3">
                  <a:avLst>
                    <a:gd name="adj1" fmla="val 9275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Elbow Connector 162"/>
                <p:cNvCxnSpPr/>
                <p:nvPr/>
              </p:nvCxnSpPr>
              <p:spPr>
                <a:xfrm flipH="1">
                  <a:off x="22287547" y="14242097"/>
                  <a:ext cx="687070" cy="1372870"/>
                </a:xfrm>
                <a:prstGeom prst="bentConnector3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Elbow Connector 163"/>
                <p:cNvCxnSpPr>
                  <a:endCxn id="150" idx="3"/>
                </p:cNvCxnSpPr>
                <p:nvPr/>
              </p:nvCxnSpPr>
              <p:spPr>
                <a:xfrm>
                  <a:off x="22290087" y="13444537"/>
                  <a:ext cx="1911032" cy="1910715"/>
                </a:xfrm>
                <a:prstGeom prst="bentConnector3">
                  <a:avLst>
                    <a:gd name="adj1" fmla="val 111962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Elbow Connector 164"/>
                <p:cNvCxnSpPr/>
                <p:nvPr/>
              </p:nvCxnSpPr>
              <p:spPr>
                <a:xfrm>
                  <a:off x="22288817" y="14356397"/>
                  <a:ext cx="683895" cy="797560"/>
                </a:xfrm>
                <a:prstGeom prst="bentConnector3">
                  <a:avLst>
                    <a:gd name="adj1" fmla="val 68733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2" name="Elbow Connector 151"/>
              <p:cNvCxnSpPr/>
              <p:nvPr/>
            </p:nvCxnSpPr>
            <p:spPr>
              <a:xfrm rot="5400000">
                <a:off x="19561687" y="15230856"/>
                <a:ext cx="1971729" cy="816159"/>
              </a:xfrm>
              <a:prstGeom prst="bentConnector3">
                <a:avLst>
                  <a:gd name="adj1" fmla="val 558"/>
                </a:avLst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Rectangle 140"/>
            <p:cNvSpPr/>
            <p:nvPr/>
          </p:nvSpPr>
          <p:spPr>
            <a:xfrm>
              <a:off x="15848224" y="13157200"/>
              <a:ext cx="1223328" cy="85771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smtClean="0">
                  <a:effectLst/>
                  <a:latin typeface="Helvetica" charset="0"/>
                  <a:ea typeface="Helvetica" charset="0"/>
                  <a:cs typeface="Helvetica" charset="0"/>
                </a:rPr>
                <a:t>Analog</a:t>
              </a:r>
              <a:endParaRPr lang="en-US" sz="1800" dirty="0">
                <a:effectLst/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42" name="Elbow Connector 141"/>
            <p:cNvCxnSpPr/>
            <p:nvPr/>
          </p:nvCxnSpPr>
          <p:spPr>
            <a:xfrm rot="10800000">
              <a:off x="19081487" y="16086504"/>
              <a:ext cx="725824" cy="541509"/>
            </a:xfrm>
            <a:prstGeom prst="bentConnector3">
              <a:avLst>
                <a:gd name="adj1" fmla="val -304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17071552" y="14282653"/>
              <a:ext cx="685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>
              <a:off x="17071552" y="14491998"/>
              <a:ext cx="685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 144"/>
            <p:cNvSpPr/>
            <p:nvPr/>
          </p:nvSpPr>
          <p:spPr>
            <a:xfrm>
              <a:off x="15848224" y="14117373"/>
              <a:ext cx="1223328" cy="54532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effectLst/>
                  <a:latin typeface="Helvetica" charset="0"/>
                  <a:ea typeface="Helvetica" charset="0"/>
                  <a:cs typeface="Helvetica" charset="0"/>
                </a:rPr>
                <a:t>PWM</a:t>
              </a:r>
              <a:endParaRPr lang="en-US" sz="1800" dirty="0">
                <a:effectLst/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>
              <a:off x="17071552" y="13277753"/>
              <a:ext cx="685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17091588" y="13473115"/>
              <a:ext cx="685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17091588" y="13727962"/>
              <a:ext cx="685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17091588" y="14014914"/>
              <a:ext cx="685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Picture 74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357" b="89996" l="579" r="969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892" y="23131327"/>
            <a:ext cx="7505046" cy="100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4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</TotalTime>
  <Words>356</Words>
  <Application>Microsoft Macintosh PowerPoint</Application>
  <PresentationFormat>Custom</PresentationFormat>
  <Paragraphs>59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Times New Roman</vt:lpstr>
      <vt:lpstr>Wingdings</vt:lpstr>
      <vt:lpstr>Office Theme</vt:lpstr>
      <vt:lpstr>Authors: Vipin Venugopal, Ye Kuang   Advisors: Dr. Bruce Land, Dr. Joseph Skovira</vt:lpstr>
    </vt:vector>
  </TitlesOfParts>
  <Company>Cornell University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Helvetica, 100-144 Second line of title (if necessary) Author(s): Name1, Helvetica 80 Advisor(s): Name1, Helvetica 80</dc:title>
  <dc:creator>Bruce Robert Land</dc:creator>
  <cp:lastModifiedBy>Microsoft Office User</cp:lastModifiedBy>
  <cp:revision>57</cp:revision>
  <dcterms:created xsi:type="dcterms:W3CDTF">2018-04-18T14:05:10Z</dcterms:created>
  <dcterms:modified xsi:type="dcterms:W3CDTF">2019-05-11T05:56:14Z</dcterms:modified>
</cp:coreProperties>
</file>